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4" r:id="rId5"/>
    <p:sldId id="265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102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A2E2E-5BC6-4925-90CE-08A25A8FF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A054D4-B064-4850-B56E-C7A0A71894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1DDF8-2D11-4980-A581-A096F1E23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271FE-C6BA-4F99-B854-2AB7D3EC7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E18E7-7A04-43F5-A77A-299387BE0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49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F8666-CA58-48F9-9FA0-6EC9C3F84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412D9-BB2C-4C2A-8699-7FF06A705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8F057-B000-4B88-95C0-694AA0028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722F3-8602-4C1F-917D-26B2728B0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8C814-25C6-49C6-BA7A-DC7E693EC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9061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CFD03D-8D06-4910-B8C7-722A1C9ABF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AA4606-08AD-48F7-A327-7B2CDBE8E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F4CBC-F4A0-43BA-BC46-8F7034B0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D0175-90E7-4D4B-8307-2D76CBBFD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C704C-FA93-4BF2-BD5E-BE6A54DFD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243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A219A-2612-48DE-AAA3-8F9865A9B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552E8-C57E-4AB7-A789-DC3E9A010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7869D-8041-4380-A7DC-E11BF1B6C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B69E4-38F5-4D1D-A86F-B3C9216F9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C2DE8-1C31-4F07-B753-8DCC36097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5287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5A249-1F92-4887-A1D9-275BB5B16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3F036F-3CED-45CC-82FD-A8D856163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BB081-867A-412C-9E2A-5CFB425B9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7B03B-5785-4663-8A09-2336B99CA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A6D85-230F-4456-B02D-A94B69C72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4820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C9147-56D5-4376-A314-A256DD3B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84E18-E461-4CE9-80B5-7B1A900D24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7C21D6-BD79-4951-A584-952648641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D544C-2F7C-4B36-B41C-0EEBC1F9D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FD547-EFB8-44C7-A064-A600E929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3CEDA4-A36E-4A6F-84FB-1C5AA5A47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113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E339E-B831-4512-971F-63207EF5A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98EF1-D45E-45CD-83A7-89224C43D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02709-85DF-4054-B27C-A0D9665C7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AD444B-A571-4084-A9DC-7C328266A2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BA3D43-7334-4D64-85A3-1CA5EDD389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281F0C-0ED4-4AD2-AA79-657B520BE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C7F99E-41E3-4A3F-99C4-93B65F21E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3F3601-606E-43A0-A514-90F64670E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1701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17DA1-EB8A-48CF-B457-EEC037F99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F1E093-E543-49BB-9AE8-14F188A1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07704-0312-48D4-8956-98103E7A3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4FD4A4-FF7D-4E4D-BB99-38E07DFAB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238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94A87-CF91-4EF5-843C-81EDFD56D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137584-1190-4BE0-B866-2B3DA1F91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8E79A-C9B4-4CD7-9F6B-56AB92C79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1647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2E1BB-19FF-4151-BC48-6708DDDC3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C6A7E-597E-47B8-B9D2-9A57CDD11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AA4075-8AB1-428F-ADA3-17C62B2E61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BD064-1903-4882-BA0F-43CC3D45E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B8317-AADB-4ECD-8221-AEDE2DA45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212AF-17B5-412C-AF33-075180987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3590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42923-CD33-4F2E-B877-5CB6CA59F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68A6D4-60ED-4AC2-B081-951ECA669C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40770-D493-4931-B5E7-D7DC4249B9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4DAD2-047A-49BA-B40E-31570842D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93D51-133B-4376-893A-CED7C8B87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8A776-5E56-4689-938C-4E240733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405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46F826-A723-4A1A-81C7-F722A4B7D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E40AF3-A8AA-43DF-9EA7-9BB6B9132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4855B-E309-474D-A10B-561837CA1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5ECD5-845D-4509-9C1A-A3B4DB7A4453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8D3BD-424F-41F4-ABF7-27FD8138C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90D59-4A2E-4EA5-A277-9438EA1FB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11590-F8E5-4800-B031-EAA5B988F3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191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53EBE-D349-4F39-9275-D3C914F4B0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477B6E-CFC8-4F28-814C-C75B47DC66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AE1FD0-5921-4B45-A6D1-EB5A7A6CF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2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54AAA-19AC-4904-B245-E0210D285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6097E-4383-48EE-9FD9-CB059669E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893A7B-9301-4D91-A1AC-BCC0D4ED6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89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CA1A5E-C6B2-75E0-680E-33170D2ACC28}"/>
              </a:ext>
            </a:extLst>
          </p:cNvPr>
          <p:cNvSpPr txBox="1"/>
          <p:nvPr/>
        </p:nvSpPr>
        <p:spPr>
          <a:xfrm>
            <a:off x="2413416" y="182591"/>
            <a:ext cx="73651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u="sng" dirty="0">
                <a:solidFill>
                  <a:schemeClr val="accent6"/>
                </a:solidFill>
              </a:rPr>
              <a:t>fitting of exponential curve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52DC3-9816-0A0F-2853-F638777B862F}"/>
              </a:ext>
            </a:extLst>
          </p:cNvPr>
          <p:cNvSpPr txBox="1"/>
          <p:nvPr/>
        </p:nvSpPr>
        <p:spPr>
          <a:xfrm>
            <a:off x="775739" y="1008804"/>
            <a:ext cx="9197715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/>
              <a:t>Fitting the Curve y=</a:t>
            </a:r>
            <a:r>
              <a:rPr lang="en-IN" sz="2400" b="1" dirty="0" err="1"/>
              <a:t>ax^b</a:t>
            </a:r>
            <a:endParaRPr lang="en-IN" sz="2400" b="1" dirty="0"/>
          </a:p>
          <a:p>
            <a:endParaRPr lang="en-IN" sz="2400" b="1" dirty="0"/>
          </a:p>
          <a:p>
            <a:pPr>
              <a:buFont typeface="+mj-lt"/>
              <a:buAutoNum type="arabicPeriod"/>
            </a:pPr>
            <a:r>
              <a:rPr lang="en-IN" sz="2000" b="1" dirty="0">
                <a:solidFill>
                  <a:schemeClr val="accent6">
                    <a:lumMod val="75000"/>
                  </a:schemeClr>
                </a:solidFill>
              </a:rPr>
              <a:t>Starting with the Exponential Law</a:t>
            </a:r>
            <a:r>
              <a:rPr lang="en-IN" sz="2000" dirty="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  <a:p>
            <a:r>
              <a:rPr lang="en-IN" sz="2000" dirty="0">
                <a:solidFill>
                  <a:schemeClr val="accent6">
                    <a:lumMod val="75000"/>
                  </a:schemeClr>
                </a:solidFill>
              </a:rPr>
              <a:t>    </a:t>
            </a:r>
            <a:r>
              <a:rPr lang="en-IN" sz="2000" dirty="0"/>
              <a:t>If the law is y=</a:t>
            </a:r>
            <a:r>
              <a:rPr lang="en-IN" sz="2000" dirty="0" err="1"/>
              <a:t>ax^b</a:t>
            </a:r>
            <a:r>
              <a:rPr lang="en-IN" sz="2000" dirty="0"/>
              <a:t> </a:t>
            </a:r>
          </a:p>
          <a:p>
            <a:r>
              <a:rPr lang="en-IN" sz="2000" b="1" dirty="0">
                <a:solidFill>
                  <a:schemeClr val="accent6">
                    <a:lumMod val="75000"/>
                  </a:schemeClr>
                </a:solidFill>
              </a:rPr>
              <a:t>Step 2: Apply Logarithm to Both Sides</a:t>
            </a:r>
            <a:r>
              <a:rPr lang="en-IN" sz="2000" dirty="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000" dirty="0"/>
              <a:t>Take the logarithm (base 10):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GB" sz="2000" dirty="0"/>
          </a:p>
          <a:p>
            <a:r>
              <a:rPr lang="en-IN" sz="2000" b="1" dirty="0">
                <a:solidFill>
                  <a:schemeClr val="accent6">
                    <a:lumMod val="75000"/>
                  </a:schemeClr>
                </a:solidFill>
              </a:rPr>
              <a:t>Step 3: Substitution</a:t>
            </a:r>
            <a:r>
              <a:rPr lang="en-IN" sz="2000" dirty="0">
                <a:solidFill>
                  <a:schemeClr val="accent6">
                    <a:lumMod val="75000"/>
                  </a:schemeClr>
                </a:solidFill>
              </a:rPr>
              <a:t>:</a:t>
            </a:r>
            <a:endParaRPr lang="en-IN" sz="2000" dirty="0"/>
          </a:p>
          <a:p>
            <a:r>
              <a:rPr lang="en-IN" sz="2000" dirty="0"/>
              <a:t>       𝑌=log⁡10𝑦,  𝐴=log⁡10𝑎,  𝐵=𝑏  ,𝑋=log⁡10𝑥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 The equation becomes:</a:t>
            </a:r>
          </a:p>
          <a:p>
            <a:pPr lvl="1"/>
            <a:r>
              <a:rPr lang="en-IN" sz="2000" dirty="0"/>
              <a:t> </a:t>
            </a:r>
            <a:r>
              <a:rPr lang="en-IN" sz="2400" b="1" u="sng" dirty="0"/>
              <a:t>Y=A+BX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dirty="0"/>
              <a:t> This is a </a:t>
            </a:r>
            <a:r>
              <a:rPr lang="en-IN" sz="2000" b="1" dirty="0"/>
              <a:t>linear equation</a:t>
            </a:r>
            <a:r>
              <a:rPr lang="en-IN" sz="2000" dirty="0"/>
              <a:t> in X and Y.</a:t>
            </a:r>
          </a:p>
          <a:p>
            <a:pPr>
              <a:buFont typeface="+mj-lt"/>
              <a:buAutoNum type="arabicPeriod"/>
            </a:pPr>
            <a:r>
              <a:rPr lang="en-IN" sz="2000" b="1" dirty="0">
                <a:solidFill>
                  <a:schemeClr val="accent6">
                    <a:lumMod val="75000"/>
                  </a:schemeClr>
                </a:solidFill>
              </a:rPr>
              <a:t>Step 3: Finding Constants</a:t>
            </a:r>
            <a:r>
              <a:rPr lang="en-IN" sz="2000" dirty="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IN" sz="2000" dirty="0"/>
              <a:t>As before, solve for A and B using linear regression, and then find a and b by substituting </a:t>
            </a:r>
            <a:r>
              <a:rPr lang="en-IN" dirty="0"/>
              <a:t>back.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5951C7-DFDC-79FC-B400-123C5BF31164}"/>
              </a:ext>
            </a:extLst>
          </p:cNvPr>
          <p:cNvSpPr/>
          <p:nvPr/>
        </p:nvSpPr>
        <p:spPr>
          <a:xfrm>
            <a:off x="1596451" y="3091720"/>
            <a:ext cx="3512695" cy="67455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log⁡10𝑦=log⁡10𝑎+𝑏log⁡10𝑥 log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D7DB27-4CE5-4307-BF26-B001C3CBF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95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396C367-26E8-DA10-C547-9D4BFF089D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E5F1C0-F57A-1527-9C1F-7ECDC6C5E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267909" cy="7803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2359989-F80B-AF26-AB53-D651E2FB7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5513" y="131164"/>
            <a:ext cx="4177807" cy="65956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7AD144-D42F-9717-E59C-145F415B8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1088" y="131164"/>
            <a:ext cx="5461245" cy="6595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31A854-B268-ECB9-4613-BAC73DD12605}"/>
              </a:ext>
            </a:extLst>
          </p:cNvPr>
          <p:cNvSpPr txBox="1"/>
          <p:nvPr/>
        </p:nvSpPr>
        <p:spPr>
          <a:xfrm>
            <a:off x="109929" y="714120"/>
            <a:ext cx="213859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/>
              <a:t>Find a least square geometric curve y=</a:t>
            </a:r>
            <a:r>
              <a:rPr lang="en-GB" sz="2000" b="1" dirty="0" err="1"/>
              <a:t>ax^b</a:t>
            </a:r>
            <a:r>
              <a:rPr lang="en-GB" sz="2000" b="1" dirty="0"/>
              <a:t> for following data</a:t>
            </a:r>
            <a:endParaRPr lang="en-IN" sz="20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33545D-913D-4463-80D6-BED2252C26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811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D130CE-4346-4442-9F71-56B79EDA2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761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0F4D78-5E99-4454-8CB5-C891F9F6F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5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886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C85598-7244-487F-A106-EA842D323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354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154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Abdurrahman Qureshi</dc:creator>
  <cp:lastModifiedBy>Abdurrahman Qureshi</cp:lastModifiedBy>
  <cp:revision>2</cp:revision>
  <dcterms:created xsi:type="dcterms:W3CDTF">2024-10-21T05:57:14Z</dcterms:created>
  <dcterms:modified xsi:type="dcterms:W3CDTF">2024-10-21T06:16:37Z</dcterms:modified>
</cp:coreProperties>
</file>

<file path=docProps/thumbnail.jpeg>
</file>